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83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2" r:id="rId3"/>
    <p:sldId id="268" r:id="rId4"/>
    <p:sldId id="260" r:id="rId5"/>
    <p:sldId id="263" r:id="rId6"/>
    <p:sldId id="264" r:id="rId7"/>
    <p:sldId id="265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</p:sldIdLst>
  <p:sldSz cx="7772400" cy="100584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5" autoAdjust="0"/>
    <p:restoredTop sz="94660"/>
  </p:normalViewPr>
  <p:slideViewPr>
    <p:cSldViewPr snapToGrid="0">
      <p:cViewPr>
        <p:scale>
          <a:sx n="80" d="100"/>
          <a:sy n="80" d="100"/>
        </p:scale>
        <p:origin x="-2988" y="-96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86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E13C981-D8A1-46AA-B565-16048D46DCA6}" type="datetime1">
              <a:rPr lang="pt-BR" smtClean="0"/>
              <a:t>17/05/2020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7B041CA-59AF-4A75-9DDF-D84E9D45D3A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884613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Forma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a 3"/>
          <p:cNvSpPr>
            <a:spLocks noGrp="1" noRot="1" noChangeAspect="1"/>
          </p:cNvSpPr>
          <p:nvPr>
            <p:ph type="sldImg" idx="2"/>
          </p:nvPr>
        </p:nvSpPr>
        <p:spPr>
          <a:xfrm>
            <a:off x="1960563" y="744538"/>
            <a:ext cx="287655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Forma 4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rtlCol="0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283937427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Forma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orma 51"/>
          <p:cNvSpPr>
            <a:spLocks noGrp="1" noRot="1" noChangeAspect="1"/>
          </p:cNvSpPr>
          <p:nvPr>
            <p:ph type="sldImg" idx="2"/>
          </p:nvPr>
        </p:nvSpPr>
        <p:spPr>
          <a:xfrm>
            <a:off x="1960563" y="744538"/>
            <a:ext cx="2878137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Forma 52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622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2794001"/>
            <a:ext cx="6412230" cy="3804497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2930" y="6705600"/>
            <a:ext cx="5492496" cy="156464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146B8-C10B-480B-8D9C-47C7B299EAB5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‹nº›</a:t>
            </a:fld>
            <a:endParaRPr lang="pt-BR" noProof="0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146B8-C10B-480B-8D9C-47C7B299EAB5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‹nº›</a:t>
            </a:fld>
            <a:endParaRPr lang="pt-BR" noProof="0" dirty="0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8046720"/>
            <a:ext cx="6510734" cy="1713653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5650866"/>
            <a:ext cx="5215334" cy="23958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2C123-6FAD-47F2-B263-6D1BDE50B0D3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‹nº›</a:t>
            </a:fld>
            <a:endParaRPr lang="pt-BR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" y="2253082"/>
            <a:ext cx="3108960" cy="67324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56660" y="2253082"/>
            <a:ext cx="3108960" cy="67324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0B529-3DCA-4C51-9D71-8E01054E22EE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‹nº›</a:t>
            </a:fld>
            <a:endParaRPr lang="pt-BR" noProof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251499"/>
            <a:ext cx="3108960" cy="938318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3189817"/>
            <a:ext cx="3108960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56660" y="2251499"/>
            <a:ext cx="3108960" cy="938318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56660" y="3189817"/>
            <a:ext cx="3108960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99A61-43A6-4600-AD08-A65751CC269E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‹nº›</a:t>
            </a:fld>
            <a:endParaRPr lang="pt-BR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146B8-C10B-480B-8D9C-47C7B299EAB5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‹nº›</a:t>
            </a:fld>
            <a:endParaRPr lang="pt-BR" noProof="0" dirty="0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146B8-C10B-480B-8D9C-47C7B299EAB5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‹nº›</a:t>
            </a:fld>
            <a:endParaRPr lang="pt-BR" noProof="0" dirty="0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1" y="8060131"/>
            <a:ext cx="6606540" cy="871728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080" y="8940800"/>
            <a:ext cx="6606541" cy="89408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02521-2E33-4646-B11E-CED22A5BDDDB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9080" y="558800"/>
            <a:ext cx="6606540" cy="7249499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489" y="8059741"/>
            <a:ext cx="6606540" cy="872118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7189470" cy="80467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489" y="8940800"/>
            <a:ext cx="6606540" cy="89855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2963-F701-422F-A865-8BA3929EA4AB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146B8-C10B-480B-8D9C-47C7B299EAB5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‹nº›</a:t>
            </a:fld>
            <a:endParaRPr lang="pt-BR" noProof="0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34990" y="402803"/>
            <a:ext cx="1489710" cy="8582237"/>
          </a:xfrm>
        </p:spPr>
        <p:txBody>
          <a:bodyPr vert="eaVert" anchor="b" anchorCtr="0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" y="402803"/>
            <a:ext cx="5116830" cy="85822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146B8-C10B-480B-8D9C-47C7B299EAB5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‹nº›</a:t>
            </a:fld>
            <a:endParaRPr lang="pt-BR" noProof="0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47700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346960"/>
            <a:ext cx="6477000" cy="7040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189470" y="0"/>
            <a:ext cx="582930" cy="10058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189470" y="8046720"/>
            <a:ext cx="582930" cy="10058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52020" y="8285141"/>
            <a:ext cx="466344" cy="581152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5718962" y="6050957"/>
            <a:ext cx="347201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5666809" y="2526792"/>
            <a:ext cx="3576319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13146B8-C10B-480B-8D9C-47C7B299EAB5}" type="datetime1">
              <a:rPr lang="en-US" smtClean="0"/>
              <a:t>5/17/2020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Forma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orma 56"/>
          <p:cNvSpPr txBox="1"/>
          <p:nvPr/>
        </p:nvSpPr>
        <p:spPr>
          <a:xfrm>
            <a:off x="195377" y="938475"/>
            <a:ext cx="3906725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pt-BR" sz="2400" dirty="0">
              <a:solidFill>
                <a:srgbClr val="FFFFFF"/>
              </a:solidFill>
            </a:endParaRPr>
          </a:p>
        </p:txBody>
      </p:sp>
      <p:sp>
        <p:nvSpPr>
          <p:cNvPr id="57" name="Forma 57"/>
          <p:cNvSpPr txBox="1"/>
          <p:nvPr/>
        </p:nvSpPr>
        <p:spPr>
          <a:xfrm>
            <a:off x="1" y="489191"/>
            <a:ext cx="7181384" cy="3215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CARTILHA DE ORIENTAÇÕES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3600" b="1" dirty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ARTROPLASTIA DE QUADRIL</a:t>
            </a:r>
          </a:p>
        </p:txBody>
      </p:sp>
      <p:sp>
        <p:nvSpPr>
          <p:cNvPr id="58" name="Shape 58"/>
          <p:cNvSpPr txBox="1"/>
          <p:nvPr/>
        </p:nvSpPr>
        <p:spPr>
          <a:xfrm>
            <a:off x="195374" y="2543175"/>
            <a:ext cx="7577026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</p:txBody>
      </p:sp>
      <p:sp>
        <p:nvSpPr>
          <p:cNvPr id="59" name="Forma 59"/>
          <p:cNvSpPr txBox="1"/>
          <p:nvPr/>
        </p:nvSpPr>
        <p:spPr>
          <a:xfrm>
            <a:off x="1968372" y="3777561"/>
            <a:ext cx="4346575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pt-BR" sz="2100" b="1" dirty="0">
              <a:solidFill>
                <a:srgbClr val="FFFFFF"/>
              </a:solidFill>
            </a:endParaRPr>
          </a:p>
        </p:txBody>
      </p:sp>
      <p:sp>
        <p:nvSpPr>
          <p:cNvPr id="65" name="Forma 65"/>
          <p:cNvSpPr txBox="1"/>
          <p:nvPr/>
        </p:nvSpPr>
        <p:spPr>
          <a:xfrm>
            <a:off x="1901826" y="6953888"/>
            <a:ext cx="4041775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pt-BR" sz="2100" b="1" dirty="0">
              <a:solidFill>
                <a:srgbClr val="FFFFFF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15C2454F-41B2-489E-9AF8-31218A27106B}"/>
              </a:ext>
            </a:extLst>
          </p:cNvPr>
          <p:cNvSpPr txBox="1"/>
          <p:nvPr/>
        </p:nvSpPr>
        <p:spPr>
          <a:xfrm>
            <a:off x="1" y="5029200"/>
            <a:ext cx="718138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endParaRPr lang="pt-BR" sz="2400" b="1" dirty="0">
              <a:latin typeface="Arial Black" pitchFamily="34" charset="0"/>
            </a:endParaRPr>
          </a:p>
          <a:p>
            <a:endParaRPr lang="pt-BR" sz="2400" b="1" dirty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Grupo de </a:t>
            </a:r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Cirurgia </a:t>
            </a:r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do </a:t>
            </a:r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Quadril</a:t>
            </a:r>
            <a:endParaRPr lang="pt-BR" sz="2400" b="1" dirty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  <a:p>
            <a:pPr algn="ctr"/>
            <a:endParaRPr lang="pt-BR" sz="2400" b="1" dirty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Hospital Estadual Mário Covas</a:t>
            </a:r>
            <a:endParaRPr lang="pt-BR" sz="2400" b="1" dirty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  <a:p>
            <a:pPr algn="ctr"/>
            <a:endParaRPr lang="pt-BR" sz="2400" b="1" dirty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2020</a:t>
            </a:r>
            <a:endParaRPr lang="pt-BR" sz="2400" b="1" dirty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1</a:t>
            </a:fld>
            <a:endParaRPr lang="pt-BR" noProof="0" dirty="0"/>
          </a:p>
        </p:txBody>
      </p:sp>
      <p:pic>
        <p:nvPicPr>
          <p:cNvPr id="5" name="Imagem 4" title="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47" y="3539398"/>
            <a:ext cx="5958292" cy="428997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6314947" y="7829368"/>
            <a:ext cx="261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 smtClean="0">
                <a:latin typeface="Arial Black" pitchFamily="34" charset="0"/>
              </a:rPr>
              <a:t>1</a:t>
            </a:r>
            <a:endParaRPr lang="pt-BR" sz="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="" xmlns:a16="http://schemas.microsoft.com/office/drawing/2014/main" id="{6CA2ED09-B279-44FD-B563-63CF33FCB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3128"/>
            <a:ext cx="7181385" cy="3075212"/>
          </a:xfrm>
        </p:spPr>
        <p:txBody>
          <a:bodyPr>
            <a:normAutofit/>
          </a:bodyPr>
          <a:lstStyle/>
          <a:p>
            <a:pPr algn="ctr"/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GRUPO DE CIRURGIA </a:t>
            </a:r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DO QUADRIL</a:t>
            </a:r>
            <a:b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</a:br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</a:br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HOSPITAL ESTADUAL MARIO COVAS</a:t>
            </a:r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</a:br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</a:br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2020</a:t>
            </a:r>
            <a:endParaRPr lang="pt-BR" sz="2400" b="1" dirty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8F133BE8-6E67-49B2-8DE6-E225D6C3F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0156" y="3158339"/>
            <a:ext cx="5442077" cy="6668414"/>
          </a:xfrm>
        </p:spPr>
        <p:txBody>
          <a:bodyPr>
            <a:normAutofit/>
          </a:bodyPr>
          <a:lstStyle/>
          <a:p>
            <a:r>
              <a:rPr lang="pt-BR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Realização</a:t>
            </a:r>
          </a:p>
          <a:p>
            <a:pPr marL="114300" indent="0">
              <a:buNone/>
            </a:pPr>
            <a:endParaRPr lang="pt-BR" sz="18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dirty="0">
                <a:latin typeface="Arial" pitchFamily="34" charset="0"/>
                <a:cs typeface="Arial" pitchFamily="34" charset="0"/>
              </a:rPr>
              <a:t>Dr. Takeshi Chikude</a:t>
            </a:r>
          </a:p>
          <a:p>
            <a:r>
              <a:rPr lang="pt-BR" sz="1600" dirty="0">
                <a:latin typeface="Arial" pitchFamily="34" charset="0"/>
                <a:cs typeface="Arial" pitchFamily="34" charset="0"/>
              </a:rPr>
              <a:t>Dr. Arthur De Góes Ribeiro</a:t>
            </a:r>
          </a:p>
          <a:p>
            <a:r>
              <a:rPr lang="pt-BR" sz="1600" dirty="0">
                <a:latin typeface="Arial" pitchFamily="34" charset="0"/>
                <a:cs typeface="Arial" pitchFamily="34" charset="0"/>
              </a:rPr>
              <a:t>Dr. Jonas R. B. Grinspun</a:t>
            </a:r>
          </a:p>
          <a:p>
            <a:pPr marL="114300" indent="0">
              <a:buNone/>
            </a:pPr>
            <a:endParaRPr lang="pt-BR" sz="1600" dirty="0">
              <a:latin typeface="Arial" pitchFamily="34" charset="0"/>
              <a:cs typeface="Arial" pitchFamily="34" charset="0"/>
            </a:endParaRPr>
          </a:p>
          <a:p>
            <a:r>
              <a:rPr lang="pt-BR" sz="18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Grupo </a:t>
            </a:r>
            <a:r>
              <a:rPr lang="pt-BR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de </a:t>
            </a:r>
            <a:r>
              <a:rPr lang="pt-BR" sz="1800" b="1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Quadril 2020</a:t>
            </a:r>
            <a:endParaRPr lang="pt-BR" sz="1800" b="1" dirty="0" smtClean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  <a:p>
            <a:pPr marL="114300" indent="0">
              <a:buNone/>
            </a:pPr>
            <a:endParaRPr lang="pt-BR" sz="18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dirty="0">
                <a:latin typeface="Arial" pitchFamily="34" charset="0"/>
                <a:cs typeface="Arial" pitchFamily="34" charset="0"/>
              </a:rPr>
              <a:t>Dr. Edison Fujiki</a:t>
            </a:r>
          </a:p>
          <a:p>
            <a:r>
              <a:rPr lang="pt-BR" sz="1600" dirty="0">
                <a:latin typeface="Arial" pitchFamily="34" charset="0"/>
                <a:cs typeface="Arial" pitchFamily="34" charset="0"/>
              </a:rPr>
              <a:t>Dr. Takeshi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Chikude</a:t>
            </a:r>
          </a:p>
          <a:p>
            <a:r>
              <a:rPr lang="pt-BR" sz="1600" dirty="0" smtClean="0">
                <a:latin typeface="Arial" pitchFamily="34" charset="0"/>
                <a:cs typeface="Arial" pitchFamily="34" charset="0"/>
              </a:rPr>
              <a:t>Dr. Dorian Riker</a:t>
            </a:r>
            <a:endParaRPr lang="pt-BR" sz="1600" dirty="0">
              <a:latin typeface="Arial" pitchFamily="34" charset="0"/>
              <a:cs typeface="Arial" pitchFamily="34" charset="0"/>
            </a:endParaRPr>
          </a:p>
          <a:p>
            <a:r>
              <a:rPr lang="pt-BR" sz="1600" dirty="0">
                <a:latin typeface="Arial" pitchFamily="34" charset="0"/>
                <a:cs typeface="Arial" pitchFamily="34" charset="0"/>
              </a:rPr>
              <a:t>Dr. Arthur De Góes Ribeiro</a:t>
            </a:r>
          </a:p>
          <a:p>
            <a:r>
              <a:rPr lang="pt-BR" sz="1600" dirty="0">
                <a:latin typeface="Arial" pitchFamily="34" charset="0"/>
                <a:cs typeface="Arial" pitchFamily="34" charset="0"/>
              </a:rPr>
              <a:t>Dr.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Jose 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Marcelo R. Rodrigues</a:t>
            </a:r>
          </a:p>
          <a:p>
            <a:r>
              <a:rPr lang="pt-BR" sz="1600" dirty="0">
                <a:latin typeface="Arial" pitchFamily="34" charset="0"/>
                <a:cs typeface="Arial" pitchFamily="34" charset="0"/>
              </a:rPr>
              <a:t>Dr. Lucaz Ferraz</a:t>
            </a:r>
          </a:p>
          <a:p>
            <a:endParaRPr lang="pt-BR" sz="1600" dirty="0">
              <a:latin typeface="Arial" pitchFamily="34" charset="0"/>
              <a:cs typeface="Arial" pitchFamily="34" charset="0"/>
            </a:endParaRPr>
          </a:p>
          <a:p>
            <a:r>
              <a:rPr lang="pt-BR" sz="18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Estagiários do </a:t>
            </a:r>
            <a:r>
              <a:rPr lang="pt-BR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grupo 2019-2020</a:t>
            </a:r>
          </a:p>
          <a:p>
            <a:pPr marL="114300" indent="0">
              <a:buNone/>
            </a:pPr>
            <a:endParaRPr lang="pt-BR" sz="18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dirty="0">
                <a:latin typeface="Arial" pitchFamily="34" charset="0"/>
                <a:cs typeface="Arial" pitchFamily="34" charset="0"/>
              </a:rPr>
              <a:t>Dr. Fabio A. A. Sprovieri</a:t>
            </a:r>
          </a:p>
          <a:p>
            <a:r>
              <a:rPr lang="pt-BR" sz="1600" dirty="0">
                <a:latin typeface="Arial" pitchFamily="34" charset="0"/>
                <a:cs typeface="Arial" pitchFamily="34" charset="0"/>
              </a:rPr>
              <a:t>Dr. Felipe Castellao Mussa</a:t>
            </a:r>
          </a:p>
          <a:p>
            <a:r>
              <a:rPr lang="pt-BR" sz="1600" dirty="0">
                <a:latin typeface="Arial" pitchFamily="34" charset="0"/>
                <a:cs typeface="Arial" pitchFamily="34" charset="0"/>
              </a:rPr>
              <a:t>Dr. Jonas R. B. Grinspun</a:t>
            </a:r>
          </a:p>
          <a:p>
            <a:r>
              <a:rPr lang="pt-BR" sz="1600" dirty="0">
                <a:latin typeface="Arial" pitchFamily="34" charset="0"/>
                <a:cs typeface="Arial" pitchFamily="34" charset="0"/>
              </a:rPr>
              <a:t>Dr. Luiz H. C. Filho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2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58775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928592B-1CE3-4559-A495-3DE92440C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6" y="-289931"/>
            <a:ext cx="6739370" cy="2427489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SUMÁRIO</a:t>
            </a:r>
            <a:r>
              <a:rPr lang="pt-BR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18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Objetivo: </a:t>
            </a:r>
            <a:r>
              <a:rPr lang="pt-BR" sz="1800" dirty="0">
                <a:solidFill>
                  <a:schemeClr val="tx1"/>
                </a:solidFill>
                <a:latin typeface="Bahnschrift SemiLight" pitchFamily="34" charset="0"/>
                <a:cs typeface="Arial" pitchFamily="34" charset="0"/>
              </a:rPr>
              <a:t>A</a:t>
            </a:r>
            <a:r>
              <a:rPr lang="pt-BR" sz="1800" dirty="0" smtClean="0">
                <a:solidFill>
                  <a:schemeClr val="tx1"/>
                </a:solidFill>
                <a:latin typeface="Bahnschrift SemiLight" pitchFamily="34" charset="0"/>
                <a:cs typeface="Arial" pitchFamily="34" charset="0"/>
              </a:rPr>
              <a:t>uxiliar os pacientes e familiares  a melhor compreender as doenças do quadril e suas opções de tratamento, com ênfase para a prótese de quadril.</a:t>
            </a:r>
            <a:r>
              <a:rPr lang="pt-BR" sz="18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sz="18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</a:br>
            <a:endParaRPr lang="pt-BR" sz="18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C248B79B-ADDE-4B4E-93E0-0AB7C12743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754" y="2207940"/>
            <a:ext cx="7046278" cy="9570573"/>
          </a:xfrm>
        </p:spPr>
        <p:txBody>
          <a:bodyPr>
            <a:normAutofit/>
          </a:bodyPr>
          <a:lstStyle/>
          <a:p>
            <a:r>
              <a:rPr lang="pt-BR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SUMÁRIO</a:t>
            </a:r>
          </a:p>
          <a:p>
            <a:endParaRPr lang="pt-BR" sz="1400" dirty="0">
              <a:latin typeface="Arial" pitchFamily="34" charset="0"/>
              <a:cs typeface="Arial" pitchFamily="34" charset="0"/>
            </a:endParaRPr>
          </a:p>
          <a:p>
            <a:r>
              <a:rPr lang="pt-BR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O QUE É O QUADRIL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endParaRPr lang="pt-BR" sz="1400" dirty="0">
              <a:latin typeface="Arial" pitchFamily="34" charset="0"/>
              <a:cs typeface="Arial" pitchFamily="34" charset="0"/>
            </a:endParaRPr>
          </a:p>
          <a:p>
            <a:r>
              <a:rPr lang="pt-BR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O QUE É ARTROSE 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(DESGASTE) DO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QUADRIL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endParaRPr lang="pt-BR" sz="1400" dirty="0">
              <a:latin typeface="Arial" pitchFamily="34" charset="0"/>
              <a:cs typeface="Arial" pitchFamily="34" charset="0"/>
            </a:endParaRPr>
          </a:p>
          <a:p>
            <a:r>
              <a:rPr lang="pt-BR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6.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QUAIS SÃO AS CAUSAS DE ARTROSE DO QUADRIL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endParaRPr lang="pt-BR" sz="1400" dirty="0">
              <a:latin typeface="Arial" pitchFamily="34" charset="0"/>
              <a:cs typeface="Arial" pitchFamily="34" charset="0"/>
            </a:endParaRPr>
          </a:p>
          <a:p>
            <a:r>
              <a:rPr lang="pt-BR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7.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QUAIS 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SÃO OS TRATAMENTOS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PARA ARTROSE DO QUADRIL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endParaRPr lang="pt-BR" sz="1400" dirty="0">
              <a:latin typeface="Arial" pitchFamily="34" charset="0"/>
              <a:cs typeface="Arial" pitchFamily="34" charset="0"/>
            </a:endParaRPr>
          </a:p>
          <a:p>
            <a:r>
              <a:rPr lang="pt-BR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8.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O QUE É UMA ARTROPLASTIA (PROTÉSE) DE QUADRIL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endParaRPr lang="pt-BR" sz="1400" dirty="0">
              <a:latin typeface="Arial" pitchFamily="34" charset="0"/>
              <a:cs typeface="Arial" pitchFamily="34" charset="0"/>
            </a:endParaRPr>
          </a:p>
          <a:p>
            <a:r>
              <a:rPr lang="pt-BR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9.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POR QUE FAZER O TRATAMENTO COM UMA PRÓTESE DE QUADRIL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endParaRPr lang="pt-BR" sz="1400" dirty="0">
              <a:latin typeface="Arial" pitchFamily="34" charset="0"/>
              <a:cs typeface="Arial" pitchFamily="34" charset="0"/>
            </a:endParaRPr>
          </a:p>
          <a:p>
            <a:r>
              <a:rPr lang="pt-BR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10.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QUAIS RISCOS CIRÚRGICOS DE UMA PRÓTESE DE QUADRIL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endParaRPr lang="pt-BR" sz="1400" dirty="0">
              <a:latin typeface="Arial" pitchFamily="34" charset="0"/>
              <a:cs typeface="Arial" pitchFamily="34" charset="0"/>
            </a:endParaRPr>
          </a:p>
          <a:p>
            <a:r>
              <a:rPr lang="pt-BR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11.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QUAIS CUIDADOS APÓS CIRURGIA DE PRÓTESE DE QUADRIL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endParaRPr lang="pt-BR" sz="1400" dirty="0">
              <a:latin typeface="Arial" pitchFamily="34" charset="0"/>
              <a:cs typeface="Arial" pitchFamily="34" charset="0"/>
            </a:endParaRPr>
          </a:p>
          <a:p>
            <a:r>
              <a:rPr lang="pt-BR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12.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O QUE NÃO FAZER APÓS REALIZAR A ARTROPLASTIA DE 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QUADRIL</a:t>
            </a:r>
          </a:p>
          <a:p>
            <a:endParaRPr lang="pt-BR" sz="1400" dirty="0">
              <a:latin typeface="Arial" pitchFamily="34" charset="0"/>
              <a:cs typeface="Arial" pitchFamily="34" charset="0"/>
            </a:endParaRPr>
          </a:p>
          <a:p>
            <a:r>
              <a:rPr lang="pt-BR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13.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COMO É O ACOMPANHAMENTO APÓS UMA PRÓTESE DE QUADRIL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endParaRPr lang="pt-BR" sz="1400" dirty="0">
              <a:latin typeface="Arial" pitchFamily="34" charset="0"/>
              <a:cs typeface="Arial" pitchFamily="34" charset="0"/>
            </a:endParaRPr>
          </a:p>
          <a:p>
            <a:r>
              <a:rPr lang="pt-BR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14.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EM QUAIS SITUAÇÕES DEVO PROCURAR O HOSPITAL APÓS UMA PRÓTESE DE QUADRIL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endParaRPr lang="pt-BR" sz="1400" dirty="0">
              <a:latin typeface="Arial" pitchFamily="34" charset="0"/>
              <a:cs typeface="Arial" pitchFamily="34" charset="0"/>
            </a:endParaRPr>
          </a:p>
          <a:p>
            <a:r>
              <a:rPr lang="pt-BR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15.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QUANTO TEMPO DURA E O QUE FAZER SE SOLTAR OU DESGASTAR UMA PRÓTESE DE QUADRIL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marL="114300" indent="0">
              <a:buNone/>
            </a:pPr>
            <a:endParaRPr lang="pt-BR" sz="1400" dirty="0">
              <a:latin typeface="Arial" pitchFamily="34" charset="0"/>
              <a:cs typeface="Arial" pitchFamily="34" charset="0"/>
            </a:endParaRPr>
          </a:p>
          <a:p>
            <a:r>
              <a:rPr lang="pt-BR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16. 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BIBLIOGRAFIA / CRÉDITO DE IMAGENS</a:t>
            </a:r>
            <a:endParaRPr lang="pt-BR" sz="1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pt-BR" sz="13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pt-BR" sz="1400" b="1" dirty="0">
              <a:latin typeface="Arial" pitchFamily="34" charset="0"/>
              <a:cs typeface="Arial" pitchFamily="34" charset="0"/>
            </a:endParaRPr>
          </a:p>
          <a:p>
            <a:endParaRPr lang="pt-BR" sz="1400" b="1" dirty="0">
              <a:latin typeface="Arial" pitchFamily="34" charset="0"/>
              <a:cs typeface="Arial" pitchFamily="34" charset="0"/>
            </a:endParaRPr>
          </a:p>
          <a:p>
            <a:endParaRPr lang="pt-BR" sz="1400" b="1" dirty="0">
              <a:latin typeface="Arial" pitchFamily="34" charset="0"/>
              <a:cs typeface="Arial" pitchFamily="34" charset="0"/>
            </a:endParaRPr>
          </a:p>
          <a:p>
            <a:endParaRPr lang="pt-B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D81C9A30-1CCA-4324-BBF5-68BF8856E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 flipH="1">
            <a:off x="8173843" y="7304048"/>
            <a:ext cx="80141" cy="1556617"/>
          </a:xfrm>
        </p:spPr>
        <p:txBody>
          <a:bodyPr>
            <a:normAutofit/>
          </a:bodyPr>
          <a:lstStyle/>
          <a:p>
            <a:endParaRPr lang="pt-BR" dirty="0" smtClean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3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28258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="" xmlns:a16="http://schemas.microsoft.com/office/drawing/2014/main" id="{A4910249-5731-41CE-B7BA-CE0290053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7203688" cy="1151905"/>
          </a:xfrm>
        </p:spPr>
        <p:txBody>
          <a:bodyPr>
            <a:normAutofit/>
          </a:bodyPr>
          <a:lstStyle/>
          <a:p>
            <a:pPr algn="ctr"/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O QUE É O QUADRIL?</a:t>
            </a:r>
            <a:endParaRPr lang="pt-BR" sz="2400" dirty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="" xmlns:a16="http://schemas.microsoft.com/office/drawing/2014/main" id="{16290BAC-4E09-439E-8B29-F60EBC4321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7505" y="1270660"/>
            <a:ext cx="6947065" cy="8592669"/>
          </a:xfrm>
        </p:spPr>
        <p:txBody>
          <a:bodyPr>
            <a:normAutofit/>
          </a:bodyPr>
          <a:lstStyle/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O quadril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é a articulação que conecta a bacia com o fêmur.</a:t>
            </a: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Função de suportar o peso do corpo e permitir a locomoção.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Pode ser acometido por muitas doenças, desde as degenerativas até as traumáticas.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Espaço Reservado para Conteúdo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3665177"/>
            <a:ext cx="5736214" cy="5736214"/>
          </a:xfrm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4</a:t>
            </a:fld>
            <a:endParaRPr lang="pt-BR" noProof="0" dirty="0"/>
          </a:p>
        </p:txBody>
      </p:sp>
      <p:sp>
        <p:nvSpPr>
          <p:cNvPr id="4" name="CaixaDeTexto 3"/>
          <p:cNvSpPr txBox="1"/>
          <p:nvPr/>
        </p:nvSpPr>
        <p:spPr>
          <a:xfrm>
            <a:off x="6032665" y="9322130"/>
            <a:ext cx="558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800" dirty="0" smtClean="0">
              <a:latin typeface="Arial Black" pitchFamily="34" charset="0"/>
            </a:endParaRPr>
          </a:p>
          <a:p>
            <a:r>
              <a:rPr lang="pt-BR" sz="800" dirty="0" smtClean="0">
                <a:latin typeface="Arial Black" pitchFamily="34" charset="0"/>
              </a:rPr>
              <a:t>   2</a:t>
            </a:r>
            <a:endParaRPr lang="pt-BR" sz="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69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46BC386-FF2C-4BE3-9B2F-9140508B8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203687" cy="1638795"/>
          </a:xfrm>
        </p:spPr>
        <p:txBody>
          <a:bodyPr>
            <a:normAutofit/>
          </a:bodyPr>
          <a:lstStyle/>
          <a:p>
            <a:pPr algn="ctr"/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O QUE É </a:t>
            </a:r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ARTROSE (DESGASTE) </a:t>
            </a:r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DO QUADRIL?</a:t>
            </a:r>
            <a:endParaRPr lang="pt-BR" sz="2400" dirty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C05C6273-17E4-4FA1-944A-90CEE4AF98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132" y="1472540"/>
            <a:ext cx="6899563" cy="8500516"/>
          </a:xfrm>
        </p:spPr>
        <p:txBody>
          <a:bodyPr>
            <a:normAutofit/>
          </a:bodyPr>
          <a:lstStyle/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Trata-se do desgaste que acontece na articulação. Apresenta degeneração, com modificação da cartilagem e estrutura do osso subcondral.</a:t>
            </a:r>
          </a:p>
          <a:p>
            <a:pPr marL="114300" indent="0">
              <a:buNone/>
            </a:pP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Ocorre mais em idosos, mas também acomete muitas pessoas jovens.</a:t>
            </a:r>
          </a:p>
          <a:p>
            <a:pPr marL="114300" indent="0">
              <a:buNone/>
            </a:pP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Pode causar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dor, limitação de movimentos e limitação das atividades diárias.</a:t>
            </a:r>
            <a:endParaRPr lang="pt-BR" sz="1600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5" y="4060577"/>
            <a:ext cx="5700157" cy="5700157"/>
          </a:xfrm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5</a:t>
            </a:fld>
            <a:endParaRPr lang="pt-BR" noProof="0" dirty="0"/>
          </a:p>
        </p:txBody>
      </p:sp>
      <p:sp>
        <p:nvSpPr>
          <p:cNvPr id="7" name="CaixaDeTexto 6"/>
          <p:cNvSpPr txBox="1"/>
          <p:nvPr/>
        </p:nvSpPr>
        <p:spPr>
          <a:xfrm>
            <a:off x="5937662" y="9619012"/>
            <a:ext cx="534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800" dirty="0" smtClean="0">
              <a:latin typeface="Arial Black" pitchFamily="34" charset="0"/>
            </a:endParaRPr>
          </a:p>
          <a:p>
            <a:r>
              <a:rPr lang="pt-BR" sz="800" dirty="0">
                <a:latin typeface="Arial Black" pitchFamily="34" charset="0"/>
              </a:rPr>
              <a:t> </a:t>
            </a:r>
            <a:r>
              <a:rPr lang="pt-BR" sz="800" dirty="0" smtClean="0">
                <a:latin typeface="Arial Black" pitchFamily="34" charset="0"/>
              </a:rPr>
              <a:t>       3  </a:t>
            </a:r>
            <a:endParaRPr lang="pt-BR" sz="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65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7203688" cy="1710047"/>
          </a:xfrm>
        </p:spPr>
        <p:txBody>
          <a:bodyPr>
            <a:normAutofit/>
          </a:bodyPr>
          <a:lstStyle/>
          <a:p>
            <a:pPr algn="ctr"/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QUAIS SÃO AS </a:t>
            </a:r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CAUSAS </a:t>
            </a:r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DE ARTROSE DO QUADRIL?</a:t>
            </a:r>
            <a:endParaRPr lang="pt-BR" sz="2400" dirty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61257" y="1674421"/>
            <a:ext cx="6923314" cy="8237675"/>
          </a:xfrm>
        </p:spPr>
        <p:txBody>
          <a:bodyPr>
            <a:normAutofit/>
          </a:bodyPr>
          <a:lstStyle/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Pode ser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desconhecida, que acontece naturalmente com o passar do tempo.</a:t>
            </a:r>
          </a:p>
          <a:p>
            <a:pPr marL="114300" indent="0">
              <a:buNone/>
            </a:pP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Pode ser secundária a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traumas, cirurgias, osteonecrose (da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cabeça do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fêmur)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ou doenças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do quadril na infância, p. ex. displasia de desenvolvimento do quadril e doença de </a:t>
            </a:r>
            <a:r>
              <a:rPr lang="pt-BR" sz="1600" b="1" dirty="0" err="1" smtClean="0">
                <a:latin typeface="Arial" pitchFamily="34" charset="0"/>
                <a:cs typeface="Arial" pitchFamily="34" charset="0"/>
              </a:rPr>
              <a:t>Perthes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114300" indent="0">
              <a:buNone/>
            </a:pP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O excesso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de peso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contribui para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acelerar o desgaste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do quadril.</a:t>
            </a:r>
            <a:endParaRPr lang="pt-BR" sz="1600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418" y="4160384"/>
            <a:ext cx="4217740" cy="5642461"/>
          </a:xfrm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6</a:t>
            </a:fld>
            <a:endParaRPr lang="pt-BR" noProof="0" dirty="0"/>
          </a:p>
        </p:txBody>
      </p:sp>
      <p:sp>
        <p:nvSpPr>
          <p:cNvPr id="7" name="CaixaDeTexto 6"/>
          <p:cNvSpPr txBox="1"/>
          <p:nvPr/>
        </p:nvSpPr>
        <p:spPr>
          <a:xfrm>
            <a:off x="5369442" y="9420447"/>
            <a:ext cx="58479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endParaRPr lang="pt-BR" sz="800" dirty="0" smtClean="0">
              <a:latin typeface="Arial Black" pitchFamily="34" charset="0"/>
            </a:endParaRPr>
          </a:p>
          <a:p>
            <a:r>
              <a:rPr lang="pt-BR" sz="800" dirty="0">
                <a:latin typeface="Arial Black" pitchFamily="34" charset="0"/>
              </a:rPr>
              <a:t> </a:t>
            </a:r>
            <a:r>
              <a:rPr lang="pt-BR" sz="800" dirty="0" smtClean="0">
                <a:latin typeface="Arial Black" pitchFamily="34" charset="0"/>
              </a:rPr>
              <a:t>   4</a:t>
            </a:r>
            <a:endParaRPr lang="pt-BR" sz="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64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89211"/>
            <a:ext cx="7214839" cy="1371454"/>
          </a:xfrm>
        </p:spPr>
        <p:txBody>
          <a:bodyPr>
            <a:normAutofit/>
          </a:bodyPr>
          <a:lstStyle/>
          <a:p>
            <a:pPr algn="ctr"/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QUAIS SÃO OS </a:t>
            </a:r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TRATAMENTOS PARA ARTROSE DO QUADRIL?</a:t>
            </a:r>
            <a:endParaRPr lang="pt-BR" sz="2400" dirty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44384" y="1816925"/>
            <a:ext cx="6909856" cy="7887908"/>
          </a:xfrm>
        </p:spPr>
        <p:txBody>
          <a:bodyPr>
            <a:noAutofit/>
          </a:bodyPr>
          <a:lstStyle/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O objetivo do tratamento é a melhora dos sintomas,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de modo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que em geral a opção inicial é a abordagem não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cirúrgica, como remédios para dor, fisioterapia, acupuntura, emagrecimento e bengalas (usadas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na mão do lado contrário ao quadril doente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Caso não haja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melhora das queixas do paciente, ou quando a doença já está num estágio grave, pode-se fazer a cirurgia.</a:t>
            </a:r>
          </a:p>
          <a:p>
            <a:pPr marL="114300" indent="0">
              <a:buNone/>
            </a:pP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Dentre as opções de cirurgia temos osteotomias, artroplastias (substituição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do quadril por uma prótese),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e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artrodese(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fusão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óssea do quadril), sempre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individualizando o tratamento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para cada paciente.</a:t>
            </a: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78" y="5381937"/>
            <a:ext cx="5742878" cy="4134872"/>
          </a:xfrm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7</a:t>
            </a:fld>
            <a:endParaRPr lang="pt-BR" noProof="0" dirty="0"/>
          </a:p>
        </p:txBody>
      </p:sp>
      <p:sp>
        <p:nvSpPr>
          <p:cNvPr id="7" name="CaixaDeTexto 6"/>
          <p:cNvSpPr txBox="1"/>
          <p:nvPr/>
        </p:nvSpPr>
        <p:spPr>
          <a:xfrm>
            <a:off x="5718413" y="9116704"/>
            <a:ext cx="750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800" dirty="0" smtClean="0">
              <a:latin typeface="Arial Black" pitchFamily="34" charset="0"/>
            </a:endParaRPr>
          </a:p>
          <a:p>
            <a:endParaRPr lang="pt-BR" sz="800" dirty="0">
              <a:latin typeface="Arial Black" pitchFamily="34" charset="0"/>
            </a:endParaRPr>
          </a:p>
          <a:p>
            <a:endParaRPr lang="pt-BR" sz="800" dirty="0" smtClean="0">
              <a:latin typeface="Arial Black" pitchFamily="34" charset="0"/>
            </a:endParaRPr>
          </a:p>
          <a:p>
            <a:r>
              <a:rPr lang="pt-BR" sz="800" dirty="0">
                <a:latin typeface="Arial Black" pitchFamily="34" charset="0"/>
              </a:rPr>
              <a:t> </a:t>
            </a:r>
            <a:r>
              <a:rPr lang="pt-BR" sz="800" dirty="0" smtClean="0">
                <a:latin typeface="Arial Black" pitchFamily="34" charset="0"/>
              </a:rPr>
              <a:t>             1</a:t>
            </a:r>
            <a:endParaRPr lang="pt-BR" sz="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3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7FEF114-5C24-441E-8F50-C2DA790D5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7203688" cy="1745672"/>
          </a:xfrm>
        </p:spPr>
        <p:txBody>
          <a:bodyPr>
            <a:normAutofit/>
          </a:bodyPr>
          <a:lstStyle/>
          <a:p>
            <a:pPr algn="ctr"/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O QUE É UMA </a:t>
            </a:r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ARTROPLASTIA (PROTÉSE</a:t>
            </a:r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) DE QUADRIL?</a:t>
            </a:r>
            <a:endParaRPr lang="pt-BR" sz="2400" dirty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FCB3FA69-9304-4012-8F9B-E59722CFDE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6883" y="1579418"/>
            <a:ext cx="6880094" cy="8235143"/>
          </a:xfrm>
        </p:spPr>
        <p:txBody>
          <a:bodyPr>
            <a:noAutofit/>
          </a:bodyPr>
          <a:lstStyle/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Trata-se da substituição (troca) da articulação do quadril por uma prótese, criando uma nova articulação que se movimenta sem dor.</a:t>
            </a: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pPr marL="114300" indent="0">
              <a:buNone/>
            </a:pP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Existem diversos tipos e materiais, como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metal, cerâmica e polietileno.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Elas podem ser colocadas com uso de cimento ósseo (próteses cimentadas) ou fixadas por pressão no osso (próteses não cimentadas).</a:t>
            </a:r>
            <a:endParaRPr lang="pt-BR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346" y="4465122"/>
            <a:ext cx="4702782" cy="5378706"/>
          </a:xfrm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8</a:t>
            </a:fld>
            <a:endParaRPr lang="pt-BR" noProof="0" dirty="0"/>
          </a:p>
        </p:txBody>
      </p:sp>
      <p:sp>
        <p:nvSpPr>
          <p:cNvPr id="7" name="CaixaDeTexto 6"/>
          <p:cNvSpPr txBox="1"/>
          <p:nvPr/>
        </p:nvSpPr>
        <p:spPr>
          <a:xfrm>
            <a:off x="5302155" y="9635319"/>
            <a:ext cx="696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800" dirty="0" smtClean="0">
              <a:latin typeface="Arial Black" pitchFamily="34" charset="0"/>
            </a:endParaRPr>
          </a:p>
          <a:p>
            <a:endParaRPr lang="pt-BR" sz="800" dirty="0">
              <a:latin typeface="Arial Black" pitchFamily="34" charset="0"/>
            </a:endParaRPr>
          </a:p>
          <a:p>
            <a:r>
              <a:rPr lang="pt-BR" sz="800" dirty="0" smtClean="0">
                <a:latin typeface="Arial Black" pitchFamily="34" charset="0"/>
              </a:rPr>
              <a:t>           5</a:t>
            </a:r>
            <a:endParaRPr lang="pt-BR" sz="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85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A2719D4-CE6E-47FA-8529-269C2FACB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7203688" cy="1745672"/>
          </a:xfrm>
        </p:spPr>
        <p:txBody>
          <a:bodyPr/>
          <a:lstStyle/>
          <a:p>
            <a:pPr algn="ctr"/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POR QUE FAZER O TRATAMENTO COM UMA PRÓTESE DE QUADRIL?</a:t>
            </a:r>
            <a:endParaRPr lang="pt-BR" sz="2400" dirty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18CF3663-CE19-46F3-930B-CCA69A37C4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0634" y="1591294"/>
            <a:ext cx="6830793" cy="7967551"/>
          </a:xfrm>
        </p:spPr>
        <p:txBody>
          <a:bodyPr>
            <a:noAutofit/>
          </a:bodyPr>
          <a:lstStyle/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A artroplastia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de quadril é um dos principais métodos de tratamento das doenças do quadril.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Pode aliviar a dor e outras queixas.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Pode melhorar a qualidade de vida.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Pode recuperar a capacidade de prática das atividades de vida diária.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Amplamente utilizada, alto nível de segurança e com inúmeros estudos a respeito.</a:t>
            </a:r>
          </a:p>
          <a:p>
            <a:pPr marL="114300" indent="0">
              <a:buNone/>
            </a:pPr>
            <a:endParaRPr lang="pt-BR" sz="1500" b="1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43" y="5149706"/>
            <a:ext cx="6619257" cy="4308193"/>
          </a:xfrm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9</a:t>
            </a:fld>
            <a:endParaRPr lang="pt-BR" noProof="0" dirty="0"/>
          </a:p>
        </p:txBody>
      </p:sp>
      <p:sp>
        <p:nvSpPr>
          <p:cNvPr id="7" name="CaixaDeTexto 6"/>
          <p:cNvSpPr txBox="1"/>
          <p:nvPr/>
        </p:nvSpPr>
        <p:spPr>
          <a:xfrm>
            <a:off x="6196081" y="9451493"/>
            <a:ext cx="7369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 smtClean="0">
                <a:latin typeface="Arial Black" pitchFamily="34" charset="0"/>
              </a:rPr>
              <a:t>              6</a:t>
            </a:r>
            <a:endParaRPr lang="pt-BR" sz="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20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7617811-8048-4480-ADB2-670FD3D68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7192537" cy="1719618"/>
          </a:xfrm>
        </p:spPr>
        <p:txBody>
          <a:bodyPr/>
          <a:lstStyle/>
          <a:p>
            <a:pPr algn="ctr"/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QUAIS RISCOS CIRÚRGICOS DE UMA </a:t>
            </a:r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</a:br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PRÓTESE DE </a:t>
            </a:r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QUADRIL?</a:t>
            </a:r>
            <a:endParaRPr lang="pt-BR" sz="2400" dirty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9B97FF6B-8A17-4698-9219-4850FBF59B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" y="1555845"/>
            <a:ext cx="3070746" cy="8295291"/>
          </a:xfrm>
        </p:spPr>
        <p:txBody>
          <a:bodyPr>
            <a:noAutofit/>
          </a:bodyPr>
          <a:lstStyle/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Riscos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inerentes à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anestesia.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Sangramento e transfusão de sangue.</a:t>
            </a: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pPr marL="114300" indent="0">
              <a:buNone/>
            </a:pP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Lesão de nervos, vasos e outras estruturas nobres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Infecção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pPr marL="114300" indent="0">
              <a:buNone/>
            </a:pP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Fraturas (quebra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) dos ossos do quadril.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Trombose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e embolia pulmonar (formação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de um coágulo de sangue que pode subir até os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pulmões).</a:t>
            </a: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Luxação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(desencaixe) dos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componentes.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Diferença no tamanho dos membros inferiores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Diferença na largura dos quadris.</a:t>
            </a:r>
            <a:endParaRPr lang="pt-BR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110" y="3169693"/>
            <a:ext cx="3548417" cy="4435521"/>
          </a:xfrm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10</a:t>
            </a:fld>
            <a:endParaRPr lang="pt-BR" noProof="0" dirty="0"/>
          </a:p>
        </p:txBody>
      </p:sp>
      <p:sp>
        <p:nvSpPr>
          <p:cNvPr id="7" name="CaixaDeTexto 6"/>
          <p:cNvSpPr txBox="1"/>
          <p:nvPr/>
        </p:nvSpPr>
        <p:spPr>
          <a:xfrm>
            <a:off x="6005015" y="7315200"/>
            <a:ext cx="941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800" dirty="0" smtClean="0">
              <a:latin typeface="Arial Black" pitchFamily="34" charset="0"/>
            </a:endParaRPr>
          </a:p>
          <a:p>
            <a:r>
              <a:rPr lang="pt-BR" sz="800" dirty="0">
                <a:latin typeface="Arial Black" pitchFamily="34" charset="0"/>
              </a:rPr>
              <a:t> </a:t>
            </a:r>
            <a:r>
              <a:rPr lang="pt-BR" sz="800" dirty="0" smtClean="0">
                <a:latin typeface="Arial Black" pitchFamily="34" charset="0"/>
              </a:rPr>
              <a:t>        </a:t>
            </a:r>
          </a:p>
          <a:p>
            <a:r>
              <a:rPr lang="pt-BR" sz="800" dirty="0">
                <a:latin typeface="Arial Black" pitchFamily="34" charset="0"/>
              </a:rPr>
              <a:t> </a:t>
            </a:r>
            <a:r>
              <a:rPr lang="pt-BR" sz="800" dirty="0" smtClean="0">
                <a:latin typeface="Arial Black" pitchFamily="34" charset="0"/>
              </a:rPr>
              <a:t>               </a:t>
            </a:r>
          </a:p>
          <a:p>
            <a:r>
              <a:rPr lang="pt-BR" sz="800" dirty="0">
                <a:latin typeface="Arial Black" pitchFamily="34" charset="0"/>
              </a:rPr>
              <a:t> </a:t>
            </a:r>
            <a:r>
              <a:rPr lang="pt-BR" sz="800" dirty="0" smtClean="0">
                <a:latin typeface="Arial Black" pitchFamily="34" charset="0"/>
              </a:rPr>
              <a:t>                 7</a:t>
            </a:r>
            <a:endParaRPr lang="pt-BR" sz="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02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CBFB964-E880-455D-8591-96C1F62CD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203688" cy="1674421"/>
          </a:xfrm>
        </p:spPr>
        <p:txBody>
          <a:bodyPr/>
          <a:lstStyle/>
          <a:p>
            <a:pPr algn="ctr"/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QUAIS CUIDADOS APÓS </a:t>
            </a:r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CIRURGIA DE </a:t>
            </a:r>
            <a:b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</a:br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PRÓTESE </a:t>
            </a:r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DE </a:t>
            </a:r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QUADRIL?</a:t>
            </a:r>
            <a:endParaRPr lang="pt-BR" sz="2400" dirty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4537C1A3-B8F6-4BCD-B4E8-018B6D9BDA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162" y="2121407"/>
            <a:ext cx="2624893" cy="7437121"/>
          </a:xfrm>
        </p:spPr>
        <p:txBody>
          <a:bodyPr>
            <a:noAutofit/>
          </a:bodyPr>
          <a:lstStyle/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Lavar diariamente a ferida operatória com água e sabão neutro, além de trocar o curativo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Tomar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todas as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medicações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prescritas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em caso de  orientação médica.</a:t>
            </a:r>
          </a:p>
          <a:p>
            <a:pPr marL="114300" indent="0">
              <a:buNone/>
            </a:pP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Uso de meias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elásticas em caso de  orientação médica.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H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idratação e alimentação adequada,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conforme orientação médica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114300" indent="0">
              <a:buNone/>
            </a:pP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Cessar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Etilismo e tabagismo.</a:t>
            </a:r>
          </a:p>
          <a:p>
            <a:endParaRPr lang="pt-BR" sz="1300" b="1" dirty="0"/>
          </a:p>
          <a:p>
            <a:endParaRPr lang="pt-BR" sz="1350" b="1" dirty="0"/>
          </a:p>
          <a:p>
            <a:endParaRPr lang="pt-BR" sz="1400" b="1" dirty="0"/>
          </a:p>
          <a:p>
            <a:pPr marL="0" indent="0">
              <a:buNone/>
            </a:pPr>
            <a:r>
              <a:rPr lang="pt-BR" sz="1400" b="1" dirty="0"/>
              <a:t> 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3960FA5E-1816-4FC2-9492-6534F7024B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88823" y="2121409"/>
            <a:ext cx="2624894" cy="7327392"/>
          </a:xfrm>
        </p:spPr>
        <p:txBody>
          <a:bodyPr/>
          <a:lstStyle/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Uso de elevador do assento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sanitário em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caso de  orientação médica.</a:t>
            </a:r>
            <a:endParaRPr lang="pt-BR" sz="1600" b="1" dirty="0" smtClean="0">
              <a:latin typeface="Arial" pitchFamily="34" charset="0"/>
              <a:cs typeface="Arial" pitchFamily="34" charset="0"/>
            </a:endParaRP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Uso do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andador, bengala ou muletas, em caso de  orientação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médica.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Uma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das principais preocupações após a cirurgia de prótese de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quadril é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com a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luxação (desencaixe dos componentes), dessa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forma existem orientações quanto aos movimentos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permitidos.</a:t>
            </a: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pPr marL="114300" indent="0">
              <a:buNone/>
            </a:pP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11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76354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808502E-B0BF-4357-BEDF-0574185DE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008"/>
            <a:ext cx="7192537" cy="2232561"/>
          </a:xfrm>
        </p:spPr>
        <p:txBody>
          <a:bodyPr>
            <a:normAutofit/>
          </a:bodyPr>
          <a:lstStyle/>
          <a:p>
            <a:pPr algn="ctr"/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O QUE </a:t>
            </a:r>
            <a:r>
              <a:rPr lang="pt-BR" sz="2400" b="1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NÃO</a:t>
            </a:r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FAZER </a:t>
            </a:r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APÓS REALIZAR A </a:t>
            </a:r>
            <a:b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</a:br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ARTROPLASTIA DE QUADRIL</a:t>
            </a:r>
            <a:r>
              <a:rPr lang="pt-BR" sz="2800" b="1" dirty="0">
                <a:solidFill>
                  <a:srgbClr val="0070C0"/>
                </a:solidFill>
              </a:rPr>
              <a:t/>
            </a:r>
            <a:br>
              <a:rPr lang="pt-BR" sz="2800" b="1" dirty="0">
                <a:solidFill>
                  <a:srgbClr val="0070C0"/>
                </a:solidFill>
              </a:rPr>
            </a:br>
            <a:r>
              <a:rPr lang="pt-BR" sz="2800" b="1" dirty="0">
                <a:solidFill>
                  <a:srgbClr val="0070C0"/>
                </a:solidFill>
              </a:rPr>
              <a:t/>
            </a:r>
            <a:br>
              <a:rPr lang="pt-BR" sz="2800" b="1" dirty="0">
                <a:solidFill>
                  <a:srgbClr val="0070C0"/>
                </a:solidFill>
              </a:rPr>
            </a:b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876DB9C1-BB02-4AF7-BE4B-ABF90AE412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922" y="2197326"/>
            <a:ext cx="3108960" cy="6732422"/>
          </a:xfrm>
        </p:spPr>
        <p:txBody>
          <a:bodyPr>
            <a:normAutofit fontScale="92500"/>
          </a:bodyPr>
          <a:lstStyle/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Flexionar (dobrar) as pernas acima de 90º.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Cruzar as pernas.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Sair da cama arremessando a perna para fora.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R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odar a cintura com o pé no chão.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Amarrar o sapato antes de 6 meses após a cirurgia.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Sentar em cadeiras baixas.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Sentar com o corpo reclinado para frente.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Praticar esportes de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contato como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rúgbi,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boxe, futebol americano e judô.</a:t>
            </a:r>
          </a:p>
          <a:p>
            <a:pPr marL="114300" indent="0">
              <a:buNone/>
            </a:pP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Praticar esportes radicais como surfe, rafting e rapel.</a:t>
            </a: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endParaRPr lang="pt-BR" sz="1600" b="1" dirty="0" smtClean="0">
              <a:latin typeface="Arial" pitchFamily="34" charset="0"/>
              <a:cs typeface="Arial" pitchFamily="34" charset="0"/>
            </a:endParaRP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endParaRPr lang="pt-BR" sz="1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8C690B3F-AEF4-4383-9D90-0D1D82924A9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FOTOS EXEMPLO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12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72820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F7BC228-986E-43A9-95A8-F8D105CA7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7203688" cy="1637731"/>
          </a:xfrm>
        </p:spPr>
        <p:txBody>
          <a:bodyPr>
            <a:normAutofit/>
          </a:bodyPr>
          <a:lstStyle/>
          <a:p>
            <a:pPr algn="ctr"/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COMO É O ACOMPANHAMENTO APÓS </a:t>
            </a:r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</a:br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UMA </a:t>
            </a:r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PRÓTESE DE QUADRIL?</a:t>
            </a:r>
            <a:endParaRPr lang="pt-BR" sz="2400" dirty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99C7134E-9042-4D2D-AA7E-B92A0ABE35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2235" y="1330036"/>
            <a:ext cx="6556917" cy="8193106"/>
          </a:xfrm>
        </p:spPr>
        <p:txBody>
          <a:bodyPr>
            <a:normAutofit/>
          </a:bodyPr>
          <a:lstStyle/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Nas primeiras semanas após a cirurgia, os retornos são em maior número e com menor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intervalo de tempo.</a:t>
            </a:r>
          </a:p>
          <a:p>
            <a:pPr marL="114300" indent="0">
              <a:buNone/>
            </a:pP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Além das consultas médicas, o paciente realizará  acompanhamento com a equipe de fisioterapia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Os retorno previstos são em geral com 2 a 3 semanas depois da cirurgia, 1 mês depois da cirurgia, 3 meses depois da cirurgia, 6 meses depois da cirurgia e 1 ano após a cirurgia.</a:t>
            </a:r>
          </a:p>
          <a:p>
            <a:pPr marL="114300" indent="0">
              <a:buNone/>
            </a:pP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Quando completa-se um ano de cirurgia, o acompanhamento torna-se anual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114300" indent="0">
              <a:buNone/>
            </a:pP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É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importante sempre guardar todas as radiografias sem amassar ou molhar, além de anotar a data em que cada radiografia foi realizada. Este histórico é fundamental  para avaliar possíveis problemas com a prótese.</a:t>
            </a:r>
            <a:endParaRPr lang="pt-BR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03" y="6127845"/>
            <a:ext cx="5350198" cy="3567128"/>
          </a:xfrm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13</a:t>
            </a:fld>
            <a:endParaRPr lang="pt-BR" noProof="0" dirty="0"/>
          </a:p>
        </p:txBody>
      </p:sp>
      <p:sp>
        <p:nvSpPr>
          <p:cNvPr id="7" name="CaixaDeTexto 6"/>
          <p:cNvSpPr txBox="1"/>
          <p:nvPr/>
        </p:nvSpPr>
        <p:spPr>
          <a:xfrm>
            <a:off x="5800300" y="9567081"/>
            <a:ext cx="573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800" dirty="0" smtClean="0">
              <a:latin typeface="Arial Black" pitchFamily="34" charset="0"/>
            </a:endParaRPr>
          </a:p>
          <a:p>
            <a:r>
              <a:rPr lang="pt-BR" sz="800" dirty="0" smtClean="0">
                <a:latin typeface="Arial Black" pitchFamily="34" charset="0"/>
              </a:rPr>
              <a:t>         8</a:t>
            </a:r>
            <a:endParaRPr lang="pt-BR" sz="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84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F4ABD82-60AF-4BC9-B03F-8A962A0DC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11874"/>
            <a:ext cx="7192536" cy="1685165"/>
          </a:xfrm>
        </p:spPr>
        <p:txBody>
          <a:bodyPr/>
          <a:lstStyle/>
          <a:p>
            <a:pPr algn="ctr"/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EM QUAIS SITUAÇÕES DEVO PROCURAR O HOSPITAL APÓS UMA </a:t>
            </a:r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</a:br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PRÓTESE </a:t>
            </a:r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DE QUADRIL?</a:t>
            </a:r>
            <a:endParaRPr lang="pt-BR" sz="2400" dirty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FBD1D6DC-7535-48CE-8BC2-D9FB2F1252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6882" y="1883391"/>
            <a:ext cx="6909135" cy="7918978"/>
          </a:xfrm>
        </p:spPr>
        <p:txBody>
          <a:bodyPr>
            <a:normAutofit/>
          </a:bodyPr>
          <a:lstStyle/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Dor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súbita.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Ao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escutar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algum barulho anormal no local da cirurgia.</a:t>
            </a:r>
          </a:p>
          <a:p>
            <a:pPr marL="114300" indent="0">
              <a:buNone/>
            </a:pP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Saída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de sangue (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q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uantidades pequenas estão dentro da normalidade nos primeiros dias após a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cirurgia) pus,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ou secreção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em grande quantidade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da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ferida operatória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114300" indent="0">
              <a:buNone/>
            </a:pP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Dor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súbita, inchaço ou endurecimento na parte de trás das pernas (panturrilhas).</a:t>
            </a: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Febre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79" y="5513696"/>
            <a:ext cx="6251385" cy="4167591"/>
          </a:xfrm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14</a:t>
            </a:fld>
            <a:endParaRPr lang="pt-BR" noProof="0" dirty="0"/>
          </a:p>
        </p:txBody>
      </p:sp>
      <p:sp>
        <p:nvSpPr>
          <p:cNvPr id="7" name="CaixaDeTexto 6"/>
          <p:cNvSpPr txBox="1"/>
          <p:nvPr/>
        </p:nvSpPr>
        <p:spPr>
          <a:xfrm>
            <a:off x="5827595" y="9621672"/>
            <a:ext cx="10918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 smtClean="0">
                <a:latin typeface="Arial Black" pitchFamily="34" charset="0"/>
              </a:rPr>
              <a:t>                     </a:t>
            </a:r>
          </a:p>
          <a:p>
            <a:r>
              <a:rPr lang="pt-BR" sz="800" dirty="0">
                <a:latin typeface="Arial Black" pitchFamily="34" charset="0"/>
              </a:rPr>
              <a:t> </a:t>
            </a:r>
            <a:r>
              <a:rPr lang="pt-BR" sz="800" dirty="0" smtClean="0">
                <a:latin typeface="Arial Black" pitchFamily="34" charset="0"/>
              </a:rPr>
              <a:t>                      9</a:t>
            </a:r>
            <a:endParaRPr lang="pt-BR" sz="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44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5C5C270-CDC6-460D-B468-F95C46F1F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54380"/>
            <a:ext cx="7203688" cy="1900051"/>
          </a:xfrm>
        </p:spPr>
        <p:txBody>
          <a:bodyPr>
            <a:normAutofit/>
          </a:bodyPr>
          <a:lstStyle/>
          <a:p>
            <a:pPr algn="ctr"/>
            <a:r>
              <a:rPr lang="pt-BR" sz="24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QUANTO TEMPO DURA E O QUE FAZER SE SOLTAR OU DESGASTAR UMA PRÓTESE DE QUADRIL ?</a:t>
            </a:r>
            <a:endParaRPr lang="pt-BR" sz="2400" dirty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AB472B69-BFFF-4CC1-9BB3-A8D88E9ECF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4176" y="2220686"/>
            <a:ext cx="6679580" cy="7532917"/>
          </a:xfrm>
        </p:spPr>
        <p:txBody>
          <a:bodyPr>
            <a:normAutofit/>
          </a:bodyPr>
          <a:lstStyle/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prótese de quadril pode ter vida útil de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alguns anos até algumas décadas (20 a 30 anos), o que depende dos cuidados, acompanhamento correto, da idade do paciente e atividades físicas exercidas.</a:t>
            </a:r>
          </a:p>
          <a:p>
            <a:pPr marL="114300" indent="0">
              <a:buNone/>
            </a:pP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Caso ocorra soltura ou desgaste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poderá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ser necessário um novo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procedimento cirúrgico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na articulação do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quadril (cirurgia de revisão).</a:t>
            </a:r>
            <a:endParaRPr lang="pt-BR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89" y="5336274"/>
            <a:ext cx="6465016" cy="4107977"/>
          </a:xfrm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15</a:t>
            </a:fld>
            <a:endParaRPr lang="pt-BR" noProof="0" dirty="0"/>
          </a:p>
        </p:txBody>
      </p:sp>
      <p:sp>
        <p:nvSpPr>
          <p:cNvPr id="7" name="CaixaDeTexto 6"/>
          <p:cNvSpPr txBox="1"/>
          <p:nvPr/>
        </p:nvSpPr>
        <p:spPr>
          <a:xfrm>
            <a:off x="6209732" y="9485194"/>
            <a:ext cx="6687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 smtClean="0">
                <a:latin typeface="Arial Black" pitchFamily="34" charset="0"/>
              </a:rPr>
              <a:t>          10</a:t>
            </a:r>
            <a:endParaRPr lang="pt-BR" sz="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16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4134171-FB3E-4F2E-B7AD-46AB0CCE4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192537" cy="1851102"/>
          </a:xfrm>
        </p:spPr>
        <p:txBody>
          <a:bodyPr>
            <a:normAutofit/>
          </a:bodyPr>
          <a:lstStyle/>
          <a:p>
            <a:pPr algn="ctr"/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</a:rPr>
              <a:t>BIBLIOGRAFIA</a:t>
            </a:r>
            <a:endParaRPr lang="pt-BR" sz="2400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noProof="0" smtClean="0"/>
              <a:t>16</a:t>
            </a:fld>
            <a:endParaRPr lang="pt-BR" noProof="0" dirty="0"/>
          </a:p>
        </p:txBody>
      </p:sp>
      <p:sp>
        <p:nvSpPr>
          <p:cNvPr id="6" name="CaixaDeTexto 5"/>
          <p:cNvSpPr txBox="1"/>
          <p:nvPr/>
        </p:nvSpPr>
        <p:spPr>
          <a:xfrm>
            <a:off x="276225" y="3695700"/>
            <a:ext cx="6992510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0070C0"/>
                </a:solidFill>
                <a:latin typeface="Arial Black" pitchFamily="34" charset="0"/>
              </a:rPr>
              <a:t>CRÉDITO DE IMAGENS</a:t>
            </a:r>
          </a:p>
          <a:p>
            <a:pPr algn="ctr"/>
            <a:endParaRPr lang="pt-BR" sz="2400" b="1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marL="228600" indent="-228600">
              <a:buAutoNum type="arabicPeriod"/>
            </a:pPr>
            <a:endParaRPr lang="pt-BR" sz="800" dirty="0" smtClean="0">
              <a:latin typeface="Arial" pitchFamily="34" charset="0"/>
              <a:cs typeface="Arial" pitchFamily="34" charset="0"/>
            </a:endParaRPr>
          </a:p>
          <a:p>
            <a:pPr marL="228600" indent="-228600">
              <a:buAutoNum type="arabicPeriod"/>
            </a:pPr>
            <a:r>
              <a:rPr lang="pt-BR" sz="1000" b="1" dirty="0" smtClean="0">
                <a:latin typeface="Arial Black" pitchFamily="34" charset="0"/>
                <a:cs typeface="Arial" pitchFamily="34" charset="0"/>
              </a:rPr>
              <a:t>www.shutterstock.com/pt/image-illustration/medically-accurate-illustration-hip-replacement-3d-65572330333</a:t>
            </a:r>
          </a:p>
          <a:p>
            <a:endParaRPr lang="pt-BR" sz="1000" b="1" dirty="0" smtClean="0">
              <a:latin typeface="Arial Black" pitchFamily="34" charset="0"/>
              <a:cs typeface="Arial" pitchFamily="34" charset="0"/>
            </a:endParaRPr>
          </a:p>
          <a:p>
            <a:pPr marL="228600" indent="-228600">
              <a:buAutoNum type="arabicPeriod"/>
            </a:pPr>
            <a:r>
              <a:rPr lang="pt-BR" sz="1000" dirty="0" smtClean="0">
                <a:latin typeface="Arial Black" pitchFamily="34" charset="0"/>
              </a:rPr>
              <a:t>www.shutterstock.com/pt/image-illustration/human-bones-radiography-scan-xray-image-214076914</a:t>
            </a:r>
          </a:p>
          <a:p>
            <a:endParaRPr lang="pt-BR" sz="1000" dirty="0" smtClean="0">
              <a:latin typeface="Arial Black" pitchFamily="34" charset="0"/>
            </a:endParaRPr>
          </a:p>
          <a:p>
            <a:pPr marL="228600" indent="-228600">
              <a:buAutoNum type="arabicPeriod" startAt="3"/>
            </a:pPr>
            <a:r>
              <a:rPr lang="pt-BR" sz="1000" dirty="0" smtClean="0">
                <a:latin typeface="Arial Black" pitchFamily="34" charset="0"/>
              </a:rPr>
              <a:t>www.shutterstock.com/pt/image-illustration/3d-rendered-medically-accurate-illustration-arthritic-722250826</a:t>
            </a:r>
          </a:p>
          <a:p>
            <a:endParaRPr lang="pt-BR" sz="1000" dirty="0">
              <a:latin typeface="Arial Black" pitchFamily="34" charset="0"/>
            </a:endParaRPr>
          </a:p>
          <a:p>
            <a:pPr marL="228600" indent="-228600">
              <a:buAutoNum type="arabicPeriod" startAt="4"/>
            </a:pPr>
            <a:r>
              <a:rPr lang="pt-BR" sz="1000" dirty="0" smtClean="0">
                <a:latin typeface="Arial Black" pitchFamily="34" charset="0"/>
              </a:rPr>
              <a:t>https</a:t>
            </a:r>
            <a:r>
              <a:rPr lang="pt-BR" sz="1000" dirty="0">
                <a:latin typeface="Arial Black" pitchFamily="34" charset="0"/>
              </a:rPr>
              <a:t>://</a:t>
            </a:r>
            <a:r>
              <a:rPr lang="pt-BR" sz="1000" dirty="0" smtClean="0">
                <a:latin typeface="Arial Black" pitchFamily="34" charset="0"/>
              </a:rPr>
              <a:t>www.shutterstock.com/pt/image-photo/color-photo-fat-man-beer-cigarette-73051939</a:t>
            </a:r>
          </a:p>
          <a:p>
            <a:endParaRPr lang="pt-BR" sz="1000" b="1" dirty="0" smtClean="0">
              <a:latin typeface="Arial Black" pitchFamily="34" charset="0"/>
              <a:cs typeface="Arial" pitchFamily="34" charset="0"/>
            </a:endParaRPr>
          </a:p>
          <a:p>
            <a:pPr marL="228600" indent="-228600">
              <a:buAutoNum type="arabicPeriod" startAt="5"/>
            </a:pPr>
            <a:r>
              <a:rPr lang="pt-BR" sz="1000" dirty="0" smtClean="0">
                <a:latin typeface="Arial Black" pitchFamily="34" charset="0"/>
              </a:rPr>
              <a:t>https</a:t>
            </a:r>
            <a:r>
              <a:rPr lang="pt-BR" sz="1000" dirty="0">
                <a:latin typeface="Arial Black" pitchFamily="34" charset="0"/>
              </a:rPr>
              <a:t>://</a:t>
            </a:r>
            <a:r>
              <a:rPr lang="pt-BR" sz="1000" dirty="0" smtClean="0">
                <a:latin typeface="Arial Black" pitchFamily="34" charset="0"/>
              </a:rPr>
              <a:t>www.shutterstock.com/pt/image-illustration/function-hip-joint-implant-prosthesis-frontal-1349423198</a:t>
            </a:r>
          </a:p>
          <a:p>
            <a:endParaRPr lang="pt-BR" sz="1000" b="1" dirty="0">
              <a:latin typeface="Arial Black" pitchFamily="34" charset="0"/>
              <a:cs typeface="Arial" pitchFamily="34" charset="0"/>
            </a:endParaRPr>
          </a:p>
          <a:p>
            <a:pPr marL="228600" indent="-228600">
              <a:buAutoNum type="arabicPeriod" startAt="6"/>
            </a:pPr>
            <a:r>
              <a:rPr lang="pt-BR" sz="1000" dirty="0" smtClean="0">
                <a:latin typeface="Arial Black" pitchFamily="34" charset="0"/>
              </a:rPr>
              <a:t>https</a:t>
            </a:r>
            <a:r>
              <a:rPr lang="pt-BR" sz="1000" dirty="0">
                <a:latin typeface="Arial Black" pitchFamily="34" charset="0"/>
              </a:rPr>
              <a:t>://</a:t>
            </a:r>
            <a:r>
              <a:rPr lang="pt-BR" sz="1000" dirty="0" smtClean="0">
                <a:latin typeface="Arial Black" pitchFamily="34" charset="0"/>
              </a:rPr>
              <a:t>www.shutterstock.com/pt/image-photo/happy-senior-couple-walking-together-on-143271424</a:t>
            </a:r>
          </a:p>
          <a:p>
            <a:endParaRPr lang="pt-BR" sz="1000" b="1" dirty="0" smtClean="0">
              <a:latin typeface="Arial Black" pitchFamily="34" charset="0"/>
              <a:cs typeface="Arial" pitchFamily="34" charset="0"/>
            </a:endParaRPr>
          </a:p>
          <a:p>
            <a:pPr marL="228600" indent="-228600">
              <a:buAutoNum type="arabicPeriod" startAt="7"/>
            </a:pPr>
            <a:r>
              <a:rPr lang="pt-BR" sz="1000" dirty="0" smtClean="0">
                <a:latin typeface="Arial Black" pitchFamily="34" charset="0"/>
              </a:rPr>
              <a:t>https</a:t>
            </a:r>
            <a:r>
              <a:rPr lang="pt-BR" sz="1000" dirty="0">
                <a:latin typeface="Arial Black" pitchFamily="34" charset="0"/>
              </a:rPr>
              <a:t>://</a:t>
            </a:r>
            <a:r>
              <a:rPr lang="pt-BR" sz="1000" dirty="0" smtClean="0">
                <a:latin typeface="Arial Black" pitchFamily="34" charset="0"/>
              </a:rPr>
              <a:t>www.shutterstock.com/pt/image-illustration/medically-accurate-illustration-circulatory-system-hip-312581291</a:t>
            </a:r>
          </a:p>
          <a:p>
            <a:endParaRPr lang="pt-BR" sz="1000" b="1" dirty="0">
              <a:latin typeface="Arial Black" pitchFamily="34" charset="0"/>
            </a:endParaRPr>
          </a:p>
          <a:p>
            <a:pPr marL="228600" indent="-228600">
              <a:buAutoNum type="arabicPeriod" startAt="8"/>
            </a:pPr>
            <a:r>
              <a:rPr lang="pt-BR" sz="1000" dirty="0" smtClean="0">
                <a:latin typeface="Arial Black" pitchFamily="34" charset="0"/>
              </a:rPr>
              <a:t>https</a:t>
            </a:r>
            <a:r>
              <a:rPr lang="pt-BR" sz="1000" dirty="0">
                <a:latin typeface="Arial Black" pitchFamily="34" charset="0"/>
              </a:rPr>
              <a:t>://</a:t>
            </a:r>
            <a:r>
              <a:rPr lang="pt-BR" sz="1000" dirty="0" smtClean="0">
                <a:latin typeface="Arial Black" pitchFamily="34" charset="0"/>
              </a:rPr>
              <a:t>www.shutterstock.com/pt/image-photo/smiling-nurse-helping-senior-lady-walk-711299782</a:t>
            </a:r>
          </a:p>
          <a:p>
            <a:endParaRPr lang="pt-BR" sz="1000" b="1" dirty="0" smtClean="0">
              <a:latin typeface="Arial Black" pitchFamily="34" charset="0"/>
            </a:endParaRPr>
          </a:p>
          <a:p>
            <a:pPr marL="228600" indent="-228600">
              <a:buAutoNum type="arabicPeriod" startAt="9"/>
            </a:pPr>
            <a:r>
              <a:rPr lang="pt-BR" sz="1000" dirty="0" smtClean="0">
                <a:latin typeface="Arial Black" pitchFamily="34" charset="0"/>
              </a:rPr>
              <a:t>https</a:t>
            </a:r>
            <a:r>
              <a:rPr lang="pt-BR" sz="1000" dirty="0">
                <a:latin typeface="Arial Black" pitchFamily="34" charset="0"/>
              </a:rPr>
              <a:t>://</a:t>
            </a:r>
            <a:r>
              <a:rPr lang="pt-BR" sz="1000" dirty="0" smtClean="0">
                <a:latin typeface="Arial Black" pitchFamily="34" charset="0"/>
              </a:rPr>
              <a:t>www.shutterstock.com/pt/image-photo/running-sport-injury-male-athlete-jogger-592577630</a:t>
            </a:r>
          </a:p>
          <a:p>
            <a:endParaRPr lang="pt-BR" sz="1000" b="1" dirty="0">
              <a:latin typeface="Arial Black" pitchFamily="34" charset="0"/>
            </a:endParaRPr>
          </a:p>
          <a:p>
            <a:pPr marL="228600" indent="-228600">
              <a:buAutoNum type="arabicPeriod" startAt="10"/>
            </a:pPr>
            <a:r>
              <a:rPr lang="pt-BR" sz="1000" dirty="0" smtClean="0">
                <a:latin typeface="Arial Black" pitchFamily="34" charset="0"/>
              </a:rPr>
              <a:t>https</a:t>
            </a:r>
            <a:r>
              <a:rPr lang="pt-BR" sz="1000" dirty="0">
                <a:latin typeface="Arial Black" pitchFamily="34" charset="0"/>
              </a:rPr>
              <a:t>://</a:t>
            </a:r>
            <a:r>
              <a:rPr lang="pt-BR" sz="1000" dirty="0" smtClean="0">
                <a:latin typeface="Arial Black" pitchFamily="34" charset="0"/>
              </a:rPr>
              <a:t>www.shutterstock.com/pt/image-photo/close-details-transplantation-joints-feet-lie-357691592</a:t>
            </a:r>
          </a:p>
          <a:p>
            <a:pPr marL="228600" indent="-228600">
              <a:buAutoNum type="arabicPeriod" startAt="10"/>
            </a:pPr>
            <a:endParaRPr lang="pt-BR" sz="1000" b="1" dirty="0">
              <a:latin typeface="Arial Black" pitchFamily="34" charset="0"/>
            </a:endParaRPr>
          </a:p>
          <a:p>
            <a:endParaRPr lang="pt-BR" b="1" dirty="0">
              <a:solidFill>
                <a:srgbClr val="0070C0"/>
              </a:solidFill>
              <a:latin typeface="Arial Black" pitchFamily="34" charset="0"/>
            </a:endParaRPr>
          </a:p>
          <a:p>
            <a:endParaRPr lang="pt-BR" b="1" dirty="0" smtClean="0">
              <a:solidFill>
                <a:srgbClr val="0070C0"/>
              </a:solidFill>
              <a:latin typeface="Arial Black" pitchFamily="34" charset="0"/>
            </a:endParaRPr>
          </a:p>
          <a:p>
            <a:endParaRPr lang="pt-BR" b="1" dirty="0">
              <a:solidFill>
                <a:srgbClr val="0070C0"/>
              </a:solidFill>
              <a:latin typeface="Arial Black" pitchFamily="34" charset="0"/>
            </a:endParaRPr>
          </a:p>
          <a:p>
            <a:endParaRPr lang="pt-BR" b="1" dirty="0" smtClean="0">
              <a:solidFill>
                <a:srgbClr val="0070C0"/>
              </a:solidFill>
              <a:latin typeface="Arial Black" pitchFamily="34" charset="0"/>
            </a:endParaRPr>
          </a:p>
          <a:p>
            <a:endParaRPr lang="pt-BR" b="1" dirty="0">
              <a:solidFill>
                <a:srgbClr val="0070C0"/>
              </a:solidFill>
              <a:latin typeface="Arial Black" pitchFamily="34" charset="0"/>
            </a:endParaRPr>
          </a:p>
          <a:p>
            <a:endParaRPr lang="pt-BR" b="1" dirty="0" smtClean="0">
              <a:solidFill>
                <a:srgbClr val="0070C0"/>
              </a:solidFill>
              <a:latin typeface="Arial Black" pitchFamily="34" charset="0"/>
            </a:endParaRPr>
          </a:p>
          <a:p>
            <a:endParaRPr lang="pt-BR" b="1" dirty="0">
              <a:solidFill>
                <a:srgbClr val="0070C0"/>
              </a:solidFill>
              <a:latin typeface="Arial Black" pitchFamily="34" charset="0"/>
            </a:endParaRPr>
          </a:p>
          <a:p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-190500" y="1400175"/>
            <a:ext cx="7315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1" indent="-228600">
              <a:buAutoNum type="arabicPeriod"/>
            </a:pPr>
            <a:r>
              <a:rPr lang="pt-BR" sz="1000" b="1" dirty="0" smtClean="0">
                <a:latin typeface="Arial Black" pitchFamily="34" charset="0"/>
              </a:rPr>
              <a:t>The </a:t>
            </a:r>
            <a:r>
              <a:rPr lang="pt-BR" sz="1000" b="1" dirty="0" err="1">
                <a:latin typeface="Arial Black" pitchFamily="34" charset="0"/>
              </a:rPr>
              <a:t>adult</a:t>
            </a:r>
            <a:r>
              <a:rPr lang="pt-BR" sz="1000" b="1" dirty="0">
                <a:latin typeface="Arial Black" pitchFamily="34" charset="0"/>
              </a:rPr>
              <a:t> hip: </a:t>
            </a:r>
            <a:r>
              <a:rPr lang="pt-BR" sz="1000" b="1" dirty="0" err="1">
                <a:latin typeface="Arial Black" pitchFamily="34" charset="0"/>
              </a:rPr>
              <a:t>Arthroplasty</a:t>
            </a:r>
            <a:r>
              <a:rPr lang="pt-BR" sz="1000" b="1" dirty="0">
                <a:latin typeface="Arial Black" pitchFamily="34" charset="0"/>
              </a:rPr>
              <a:t> </a:t>
            </a:r>
            <a:r>
              <a:rPr lang="pt-BR" sz="1000" b="1" dirty="0" err="1">
                <a:latin typeface="Arial Black" pitchFamily="34" charset="0"/>
              </a:rPr>
              <a:t>and</a:t>
            </a:r>
            <a:r>
              <a:rPr lang="pt-BR" sz="1000" b="1" dirty="0">
                <a:latin typeface="Arial Black" pitchFamily="34" charset="0"/>
              </a:rPr>
              <a:t> its </a:t>
            </a:r>
            <a:r>
              <a:rPr lang="pt-BR" sz="1000" b="1" dirty="0" err="1">
                <a:latin typeface="Arial Black" pitchFamily="34" charset="0"/>
              </a:rPr>
              <a:t>alternatives</a:t>
            </a:r>
            <a:r>
              <a:rPr lang="pt-BR" sz="1000" b="1" dirty="0">
                <a:latin typeface="Arial Black" pitchFamily="34" charset="0"/>
              </a:rPr>
              <a:t> – John J. </a:t>
            </a:r>
            <a:r>
              <a:rPr lang="pt-BR" sz="1000" b="1" dirty="0" err="1">
                <a:latin typeface="Arial Black" pitchFamily="34" charset="0"/>
              </a:rPr>
              <a:t>Callaghan</a:t>
            </a:r>
            <a:r>
              <a:rPr lang="pt-BR" sz="1000" b="1" dirty="0">
                <a:latin typeface="Arial Black" pitchFamily="34" charset="0"/>
              </a:rPr>
              <a:t> </a:t>
            </a:r>
            <a:r>
              <a:rPr lang="pt-BR" sz="1000" b="1" dirty="0" smtClean="0">
                <a:latin typeface="Arial Black" pitchFamily="34" charset="0"/>
              </a:rPr>
              <a:t>–</a:t>
            </a:r>
            <a:r>
              <a:rPr lang="pt-BR" sz="1000" b="1" dirty="0" err="1" smtClean="0">
                <a:latin typeface="Arial Black" pitchFamily="34" charset="0"/>
              </a:rPr>
              <a:t>Third</a:t>
            </a:r>
            <a:r>
              <a:rPr lang="pt-BR" sz="1000" b="1" dirty="0" smtClean="0">
                <a:latin typeface="Arial Black" pitchFamily="34" charset="0"/>
              </a:rPr>
              <a:t> </a:t>
            </a:r>
            <a:r>
              <a:rPr lang="pt-BR" sz="1000" b="1" dirty="0" err="1" smtClean="0">
                <a:latin typeface="Arial Black" pitchFamily="34" charset="0"/>
              </a:rPr>
              <a:t>Edition</a:t>
            </a:r>
            <a:endParaRPr lang="pt-BR" sz="1000" b="1" dirty="0" smtClean="0">
              <a:latin typeface="Arial Black" pitchFamily="34" charset="0"/>
            </a:endParaRPr>
          </a:p>
          <a:p>
            <a:pPr marL="685800" lvl="1" indent="-228600">
              <a:buAutoNum type="arabicPeriod"/>
            </a:pPr>
            <a:endParaRPr lang="pt-BR" sz="1000" b="1" dirty="0">
              <a:latin typeface="Arial Black" pitchFamily="34" charset="0"/>
            </a:endParaRPr>
          </a:p>
          <a:p>
            <a:pPr marL="685800" lvl="1" indent="-228600">
              <a:buAutoNum type="arabicPeriod"/>
            </a:pPr>
            <a:r>
              <a:rPr lang="pt-BR" sz="1000" b="1" dirty="0" smtClean="0">
                <a:latin typeface="Arial Black" pitchFamily="34" charset="0"/>
              </a:rPr>
              <a:t>O Quadril: Sociedade brasileira de quadril – Luiz S. Marcelino Gomes – 2010/2011</a:t>
            </a:r>
            <a:endParaRPr lang="pt-BR" sz="1000" b="1" dirty="0">
              <a:latin typeface="Arial Black" pitchFamily="34" charset="0"/>
            </a:endParaRPr>
          </a:p>
          <a:p>
            <a:endParaRPr lang="en-US" sz="10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40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ência">
  <a:themeElements>
    <a:clrScheme name="Elementar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scritório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ê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1330</TotalTime>
  <Words>1332</Words>
  <Application>Microsoft Office PowerPoint</Application>
  <PresentationFormat>Personalizar</PresentationFormat>
  <Paragraphs>271</Paragraphs>
  <Slides>16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Adjacência</vt:lpstr>
      <vt:lpstr>Apresentação do PowerPoint</vt:lpstr>
      <vt:lpstr>GRUPO DE CIRURGIA DO QUADRIL  HOSPITAL ESTADUAL MARIO COVAS  2020</vt:lpstr>
      <vt:lpstr> SUMÁRIO  Objetivo: Auxiliar os pacientes e familiares  a melhor compreender as doenças do quadril e suas opções de tratamento, com ênfase para a prótese de quadril. </vt:lpstr>
      <vt:lpstr>O QUE É O QUADRIL?</vt:lpstr>
      <vt:lpstr>O QUE É ARTROSE (DESGASTE) DO QUADRIL?</vt:lpstr>
      <vt:lpstr>QUAIS SÃO AS CAUSAS DE ARTROSE DO QUADRIL?</vt:lpstr>
      <vt:lpstr>QUAIS SÃO OS TRATAMENTOS PARA ARTROSE DO QUADRIL?</vt:lpstr>
      <vt:lpstr>O QUE É UMA ARTROPLASTIA (PROTÉSE) DE QUADRIL?</vt:lpstr>
      <vt:lpstr>POR QUE FAZER O TRATAMENTO COM UMA PRÓTESE DE QUADRIL?</vt:lpstr>
      <vt:lpstr>QUAIS RISCOS CIRÚRGICOS DE UMA  PRÓTESE DE QUADRIL?</vt:lpstr>
      <vt:lpstr>QUAIS CUIDADOS APÓS CIRURGIA DE   PRÓTESE DE QUADRIL?</vt:lpstr>
      <vt:lpstr>O QUE NÃO FAZER APÓS REALIZAR A  ARTROPLASTIA DE QUADRIL  </vt:lpstr>
      <vt:lpstr>COMO É O ACOMPANHAMENTO APÓS  UMA PRÓTESE DE QUADRIL?</vt:lpstr>
      <vt:lpstr>EM QUAIS SITUAÇÕES DEVO PROCURAR O HOSPITAL APÓS UMA  PRÓTESE DE QUADRIL?</vt:lpstr>
      <vt:lpstr>QUANTO TEMPO DURA E O QUE FAZER SE SOLTAR OU DESGASTAR UMA PRÓTESE DE QUADRIL ?</vt:lpstr>
      <vt:lpstr>BIBLIOGRAFIA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Consultório Ortopedia</dc:creator>
  <cp:lastModifiedBy>Jonas R. B. Grinspun</cp:lastModifiedBy>
  <cp:revision>188</cp:revision>
  <cp:lastPrinted>2019-09-29T05:57:40Z</cp:lastPrinted>
  <dcterms:created xsi:type="dcterms:W3CDTF">2019-09-22T18:05:07Z</dcterms:created>
  <dcterms:modified xsi:type="dcterms:W3CDTF">2020-05-17T18:43:48Z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marmil@microsoft.com</vt:lpwstr>
  </property>
  <property fmtid="{D5CDD505-2E9C-101B-9397-08002B2CF9AE}" pid="5" name="MSIP_Label_f42aa342-8706-4288-bd11-ebb85995028c_SetDate">
    <vt:lpwstr>2018-03-28T15:31:33.0769917Z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</Properties>
</file>